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390" r:id="rId3"/>
    <p:sldId id="452" r:id="rId4"/>
    <p:sldId id="421" r:id="rId5"/>
    <p:sldId id="420" r:id="rId6"/>
    <p:sldId id="437" r:id="rId7"/>
    <p:sldId id="392" r:id="rId8"/>
    <p:sldId id="422" r:id="rId9"/>
    <p:sldId id="438" r:id="rId10"/>
    <p:sldId id="393" r:id="rId11"/>
    <p:sldId id="439" r:id="rId12"/>
    <p:sldId id="394" r:id="rId13"/>
    <p:sldId id="450" r:id="rId14"/>
    <p:sldId id="395" r:id="rId15"/>
    <p:sldId id="441" r:id="rId16"/>
    <p:sldId id="442" r:id="rId17"/>
    <p:sldId id="424" r:id="rId18"/>
    <p:sldId id="431" r:id="rId19"/>
    <p:sldId id="429" r:id="rId20"/>
    <p:sldId id="444" r:id="rId21"/>
    <p:sldId id="449" r:id="rId22"/>
    <p:sldId id="436" r:id="rId23"/>
    <p:sldId id="447" r:id="rId24"/>
    <p:sldId id="451" r:id="rId25"/>
    <p:sldId id="426" r:id="rId26"/>
    <p:sldId id="445" r:id="rId27"/>
    <p:sldId id="446" r:id="rId28"/>
    <p:sldId id="403" r:id="rId2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0" autoAdjust="0"/>
    <p:restoredTop sz="84453"/>
  </p:normalViewPr>
  <p:slideViewPr>
    <p:cSldViewPr snapToGrid="0" snapToObjects="1" showGuides="1">
      <p:cViewPr varScale="1">
        <p:scale>
          <a:sx n="115" d="100"/>
          <a:sy n="115" d="100"/>
        </p:scale>
        <p:origin x="208" y="47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9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9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Erin </a:t>
            </a:r>
            <a:r>
              <a:rPr lang="en-US" dirty="0" err="1" smtClean="0"/>
              <a:t>LeDell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29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8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11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0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7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64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2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3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33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57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6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6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 smtClean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http://github.com/h2oai/h2o-meetups" TargetMode="External"/><Relationship Id="rId5" Type="http://schemas.openxmlformats.org/officeDocument/2006/relationships/hyperlink" Target="http://www.h2o.ai/care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patial.ly/2012/02/great-maps-ggplot2/" TargetMode="External"/><Relationship Id="rId5" Type="http://schemas.openxmlformats.org/officeDocument/2006/relationships/hyperlink" Target="https://www.facebook.com/notes/facebook-engineering/visualizing-friendships/469716398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Kaggle Competitions, New Friends, New Skills and New Opportunities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Filling the Skills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MOOC</a:t>
            </a:r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Andrew Ng (Coursera)</a:t>
            </a:r>
          </a:p>
          <a:p>
            <a:pPr lvl="1"/>
            <a:r>
              <a:rPr lang="en-US" dirty="0" smtClean="0"/>
              <a:t>Data Analysis</a:t>
            </a:r>
          </a:p>
          <a:p>
            <a:pPr lvl="2"/>
            <a:r>
              <a:rPr lang="en-US" dirty="0"/>
              <a:t>J</a:t>
            </a:r>
            <a:r>
              <a:rPr lang="en-US" dirty="0" smtClean="0"/>
              <a:t>eff Leek (Coursera)</a:t>
            </a:r>
          </a:p>
          <a:p>
            <a:pPr lvl="2"/>
            <a:r>
              <a:rPr lang="en-US" dirty="0"/>
              <a:t>R</a:t>
            </a:r>
            <a:endParaRPr lang="en-US" dirty="0" smtClean="0"/>
          </a:p>
          <a:p>
            <a:pPr lvl="1"/>
            <a:r>
              <a:rPr lang="en-US" dirty="0" smtClean="0"/>
              <a:t>Intro to Programming</a:t>
            </a:r>
          </a:p>
          <a:p>
            <a:pPr lvl="2"/>
            <a:r>
              <a:rPr lang="en-US" dirty="0" smtClean="0"/>
              <a:t>Dave Evans (Udacity)</a:t>
            </a:r>
          </a:p>
          <a:p>
            <a:pPr lvl="2"/>
            <a:r>
              <a:rPr lang="en-US" dirty="0" smtClean="0"/>
              <a:t>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Things I also picked up:</a:t>
            </a:r>
          </a:p>
          <a:p>
            <a:pPr lvl="1"/>
            <a:r>
              <a:rPr lang="en-US" dirty="0" smtClean="0"/>
              <a:t>Linux (Ubuntu)</a:t>
            </a:r>
          </a:p>
          <a:p>
            <a:pPr lvl="1"/>
            <a:r>
              <a:rPr lang="en-US" dirty="0" smtClean="0"/>
              <a:t>Git 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HTML / CSS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0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other Kagglers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Continuous learning</a:t>
            </a:r>
          </a:p>
          <a:p>
            <a:pPr lvl="1"/>
            <a:r>
              <a:rPr lang="en-US" dirty="0" smtClean="0"/>
              <a:t>Kaggle’s forums and blogs.</a:t>
            </a:r>
          </a:p>
          <a:p>
            <a:pPr lvl="1"/>
            <a:r>
              <a:rPr lang="en-US" dirty="0" smtClean="0"/>
              <a:t>New tools and tricks.</a:t>
            </a:r>
          </a:p>
          <a:p>
            <a:pPr lvl="1"/>
            <a:r>
              <a:rPr lang="en-US" dirty="0" smtClean="0"/>
              <a:t>Many things you cannot learn from school.</a:t>
            </a:r>
          </a:p>
          <a:p>
            <a:pPr lvl="1"/>
            <a:r>
              <a:rPr lang="en-US" dirty="0" smtClean="0"/>
              <a:t>I am standing on the shoulders of many Kagglers.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95023"/>
            <a:ext cx="4038600" cy="112183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2780072"/>
            <a:ext cx="1092200" cy="13589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Project 1 – Crime Data Viz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1417"/>
            <a:ext cx="4038600" cy="3231541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20329"/>
            <a:ext cx="4038600" cy="1903675"/>
          </a:xfrm>
        </p:spPr>
      </p:pic>
      <p:sp>
        <p:nvSpPr>
          <p:cNvPr id="13" name="TextBox 12"/>
          <p:cNvSpPr txBox="1"/>
          <p:nvPr/>
        </p:nvSpPr>
        <p:spPr>
          <a:xfrm>
            <a:off x="5022658" y="3809497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shiny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::runGitHub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("rApps", "woobe",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 subdir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"crimemap")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7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Side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Colour Palette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github.com/ woobe/rPlotter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World Cup 2014 Correct Score Prediction</a:t>
            </a:r>
          </a:p>
          <a:p>
            <a:pPr lvl="1"/>
            <a:r>
              <a:rPr lang="en-US" dirty="0" smtClean="0"/>
              <a:t>ML vs. my friends</a:t>
            </a:r>
          </a:p>
          <a:p>
            <a:pPr lvl="1"/>
            <a:r>
              <a:rPr lang="en-US" dirty="0" smtClean="0"/>
              <a:t>10 out of 64 (15.6%)</a:t>
            </a:r>
          </a:p>
          <a:p>
            <a:pPr lvl="1"/>
            <a:r>
              <a:rPr lang="en-US" dirty="0" smtClean="0"/>
              <a:t>Friends’ avg. = 4 (6.3%)</a:t>
            </a:r>
          </a:p>
          <a:p>
            <a:pPr lvl="1"/>
            <a:r>
              <a:rPr lang="en-US" dirty="0" smtClean="0"/>
              <a:t>github.com/ woobe/wc2014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37" y="1628077"/>
            <a:ext cx="1660426" cy="2075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9" y="176584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Up Myself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Before Kaggle/MOOC</a:t>
            </a:r>
          </a:p>
          <a:p>
            <a:pPr lvl="1"/>
            <a:r>
              <a:rPr lang="en-US" dirty="0" smtClean="0"/>
              <a:t>I was drawing a circle around myself.</a:t>
            </a:r>
          </a:p>
          <a:p>
            <a:pPr lvl="1"/>
            <a:r>
              <a:rPr lang="en-US" dirty="0" smtClean="0"/>
              <a:t>Fear of change.</a:t>
            </a:r>
          </a:p>
          <a:p>
            <a:pPr lvl="1"/>
            <a:r>
              <a:rPr lang="en-US" dirty="0" smtClean="0"/>
              <a:t>Domain-specific problem solving.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After Kaggle/MOOC</a:t>
            </a:r>
          </a:p>
          <a:p>
            <a:pPr lvl="1"/>
            <a:r>
              <a:rPr lang="en-US" dirty="0" smtClean="0"/>
              <a:t>Data-driven approach.</a:t>
            </a:r>
          </a:p>
          <a:p>
            <a:pPr lvl="1"/>
            <a:r>
              <a:rPr lang="en-US" dirty="0" smtClean="0"/>
              <a:t>Not a subject matter expert? No worries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r>
              <a:rPr lang="en-US" dirty="0" smtClean="0">
                <a:sym typeface="Wingdings"/>
              </a:rPr>
              <a:t>Free to try new tools, to learn and to create.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LondonR</a:t>
            </a:r>
          </a:p>
          <a:p>
            <a:pPr lvl="1"/>
            <a:r>
              <a:rPr lang="en-US" dirty="0" smtClean="0"/>
              <a:t>First presentation outside water industry / academia.</a:t>
            </a:r>
          </a:p>
          <a:p>
            <a:pPr lvl="1"/>
            <a:r>
              <a:rPr lang="en-US" dirty="0" smtClean="0"/>
              <a:t>Very positive feedback.</a:t>
            </a:r>
          </a:p>
          <a:p>
            <a:pPr lvl="1"/>
            <a:r>
              <a:rPr lang="en-US" dirty="0" smtClean="0"/>
              <a:t>Led to other projects.</a:t>
            </a:r>
          </a:p>
          <a:p>
            <a:pPr lvl="1"/>
            <a:r>
              <a:rPr lang="en-US" dirty="0" smtClean="0"/>
              <a:t>bit.ly /londonr_crimemap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50987"/>
            <a:ext cx="4038600" cy="2692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useR! 2014 (UCLA)</a:t>
            </a:r>
          </a:p>
          <a:p>
            <a:pPr lvl="1"/>
            <a:r>
              <a:rPr lang="en-US" dirty="0" smtClean="0"/>
              <a:t>Presented a poster.</a:t>
            </a:r>
          </a:p>
          <a:p>
            <a:pPr lvl="1"/>
            <a:r>
              <a:rPr lang="en-US" dirty="0" smtClean="0"/>
              <a:t>Met new friends.</a:t>
            </a:r>
          </a:p>
          <a:p>
            <a:pPr lvl="1"/>
            <a:r>
              <a:rPr lang="en-US" dirty="0" smtClean="0"/>
              <a:t>Life-changing event.</a:t>
            </a:r>
          </a:p>
          <a:p>
            <a:pPr lvl="1"/>
            <a:r>
              <a:rPr lang="en-US" dirty="0" smtClean="0"/>
              <a:t>github.com/ woobe/useR_2014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74945"/>
            <a:ext cx="4038600" cy="28444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Friends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2818609"/>
            <a:ext cx="2520000" cy="189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8609"/>
            <a:ext cx="2520000" cy="189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7400"/>
            <a:ext cx="2520000" cy="189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814735"/>
            <a:ext cx="2520000" cy="189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00" y="796139"/>
            <a:ext cx="2520000" cy="189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00" y="2828229"/>
            <a:ext cx="2520000" cy="19167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043" y="2055507"/>
            <a:ext cx="1926157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</a:rPr>
              <a:t>Ramnath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Vaidyanathan</a:t>
            </a:r>
            <a:endParaRPr lang="en-US" sz="1200" b="1" dirty="0" smtClean="0">
              <a:solidFill>
                <a:schemeClr val="bg1"/>
              </a:solidFill>
            </a:endParaRPr>
          </a:p>
          <a:p>
            <a:r>
              <a:rPr lang="en-US" sz="1200" dirty="0" err="1" smtClean="0">
                <a:solidFill>
                  <a:schemeClr val="bg1"/>
                </a:solidFill>
              </a:rPr>
              <a:t>htmlwidgets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7776" y="3807007"/>
            <a:ext cx="1136103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err="1" smtClean="0">
                <a:solidFill>
                  <a:schemeClr val="bg1"/>
                </a:solidFill>
              </a:rPr>
              <a:t>DataRobot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77204" y="2954654"/>
            <a:ext cx="1136103" cy="646331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/>
                </a:solidFill>
              </a:rPr>
              <a:t>Nick @ </a:t>
            </a:r>
            <a:r>
              <a:rPr lang="en-US" sz="1200" b="1" err="1" smtClean="0">
                <a:solidFill>
                  <a:schemeClr val="bg1"/>
                </a:solidFill>
              </a:rPr>
              <a:t>DominoDataLab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52" y="2914676"/>
            <a:ext cx="1812805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/>
                </a:solidFill>
              </a:rPr>
              <a:t>H2O.ai &amp;</a:t>
            </a:r>
          </a:p>
          <a:p>
            <a:r>
              <a:rPr lang="en-US" sz="1200" b="1" smtClean="0">
                <a:solidFill>
                  <a:schemeClr val="bg1"/>
                </a:solidFill>
              </a:rPr>
              <a:t>John Chambers!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67502" y="2009340"/>
            <a:ext cx="1136103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/>
                </a:solidFill>
              </a:rPr>
              <a:t>rOpenSci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03948" y="2105304"/>
            <a:ext cx="1136103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err="1" smtClean="0">
                <a:solidFill>
                  <a:schemeClr val="bg1"/>
                </a:solidFill>
              </a:rPr>
              <a:t>RStudio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383" y="2914676"/>
            <a:ext cx="2063249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1"/>
                </a:solidFill>
              </a:rPr>
              <a:t>Matt </a:t>
            </a:r>
            <a:r>
              <a:rPr lang="en-US" sz="1200" b="1" err="1" smtClean="0">
                <a:solidFill>
                  <a:schemeClr val="bg1"/>
                </a:solidFill>
              </a:rPr>
              <a:t>Dowle</a:t>
            </a:r>
            <a:endParaRPr lang="en-US" sz="1200" b="1" smtClean="0">
              <a:solidFill>
                <a:schemeClr val="bg1"/>
              </a:solidFill>
            </a:endParaRPr>
          </a:p>
          <a:p>
            <a:r>
              <a:rPr lang="en-US" sz="1200" b="1" err="1" smtClean="0">
                <a:solidFill>
                  <a:schemeClr val="bg1"/>
                </a:solidFill>
              </a:rPr>
              <a:t>data.table</a:t>
            </a:r>
            <a:r>
              <a:rPr lang="en-US" sz="1200" b="1" smtClean="0">
                <a:solidFill>
                  <a:schemeClr val="bg1"/>
                </a:solidFill>
              </a:rPr>
              <a:t> (also at H2O.ai)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Domino and H2O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8599"/>
            <a:ext cx="5400000" cy="4055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36468" r="49924" b="49077"/>
          <a:stretch/>
        </p:blipFill>
        <p:spPr>
          <a:xfrm>
            <a:off x="6633520" y="2876076"/>
            <a:ext cx="1440000" cy="17564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0" t="7482" r="40907" b="77914"/>
          <a:stretch/>
        </p:blipFill>
        <p:spPr>
          <a:xfrm>
            <a:off x="6553200" y="788436"/>
            <a:ext cx="1600640" cy="1756800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633520" y="2108200"/>
            <a:ext cx="720000" cy="2286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7366220" y="3390900"/>
            <a:ext cx="622080" cy="35071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 flipV="1">
            <a:off x="3378200" y="1663700"/>
            <a:ext cx="3255320" cy="558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 flipV="1">
            <a:off x="3149600" y="2545236"/>
            <a:ext cx="4216620" cy="102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Opportunities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blog post about H2O</a:t>
            </a:r>
          </a:p>
          <a:p>
            <a:pPr lvl="1"/>
            <a:r>
              <a:rPr lang="en-US" dirty="0" smtClean="0"/>
              <a:t>Things to try after useR! – Part1: Deep Learning with H2O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72368"/>
            <a:ext cx="4038600" cy="324963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Domino Data Lab</a:t>
            </a:r>
          </a:p>
          <a:p>
            <a:pPr lvl="1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Opportunities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Blog post about Domino and H2O</a:t>
            </a:r>
          </a:p>
          <a:p>
            <a:pPr lvl="1"/>
            <a:r>
              <a:rPr lang="en-US" smtClean="0"/>
              <a:t>I did it for fun. I did not have any expectation.</a:t>
            </a:r>
          </a:p>
          <a:p>
            <a:pPr lvl="1"/>
            <a:r>
              <a:rPr lang="en-US" smtClean="0"/>
              <a:t>It helped attract customers to both Domino and H2O.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36" y="1200150"/>
            <a:ext cx="3141927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Becoming a Data Scientist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1677"/>
            <a:ext cx="4038600" cy="171734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40664"/>
            <a:ext cx="4038600" cy="251304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Kagglers Assemble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London Kaggle Meetup</a:t>
            </a:r>
          </a:p>
          <a:p>
            <a:pPr lvl="1"/>
            <a:r>
              <a:rPr lang="en-US" dirty="0" smtClean="0"/>
              <a:t>Sep 2015</a:t>
            </a:r>
          </a:p>
          <a:p>
            <a:pPr lvl="1"/>
            <a:r>
              <a:rPr lang="en-US" dirty="0" smtClean="0"/>
              <a:t>I met my Kaggle buddy </a:t>
            </a:r>
            <a:r>
              <a:rPr lang="en-US" dirty="0" err="1" smtClean="0"/>
              <a:t>Mickael</a:t>
            </a:r>
            <a:r>
              <a:rPr lang="en-US" dirty="0" smtClean="0"/>
              <a:t> </a:t>
            </a:r>
            <a:r>
              <a:rPr lang="en-US" dirty="0"/>
              <a:t>Le </a:t>
            </a:r>
            <a:r>
              <a:rPr lang="en-US" dirty="0" smtClean="0"/>
              <a:t>Gal</a:t>
            </a:r>
          </a:p>
          <a:p>
            <a:pPr lvl="1"/>
            <a:r>
              <a:rPr lang="en-US" dirty="0" smtClean="0"/>
              <a:t>He is a product data scientist at </a:t>
            </a:r>
            <a:r>
              <a:rPr lang="en-US" dirty="0" err="1" smtClean="0"/>
              <a:t>Tictrac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1200150"/>
            <a:ext cx="3394075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Kagglers Assemble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352585" cy="3394472"/>
          </a:xfrm>
        </p:spPr>
        <p:txBody>
          <a:bodyPr>
            <a:normAutofit fontScale="92500" lnSpcReduction="20000"/>
          </a:bodyPr>
          <a:lstStyle/>
          <a:p>
            <a:r>
              <a:rPr lang="en-US" err="1" smtClean="0"/>
              <a:t>Rossmann</a:t>
            </a:r>
            <a:r>
              <a:rPr lang="en-US" smtClean="0"/>
              <a:t> Store Sales</a:t>
            </a:r>
          </a:p>
          <a:p>
            <a:pPr lvl="1"/>
            <a:r>
              <a:rPr lang="en-US" smtClean="0"/>
              <a:t>We got stuck at top 10% for a long period.</a:t>
            </a:r>
          </a:p>
          <a:p>
            <a:pPr lvl="1"/>
            <a:r>
              <a:rPr lang="en-US" err="1" smtClean="0"/>
              <a:t>Mickael</a:t>
            </a:r>
            <a:r>
              <a:rPr lang="en-US" smtClean="0"/>
              <a:t> had a breakthrough in feature engineering with 48 hours to go.</a:t>
            </a:r>
          </a:p>
          <a:p>
            <a:pPr lvl="1"/>
            <a:r>
              <a:rPr lang="en-US" smtClean="0"/>
              <a:t>I re-trained all models and completed model stacking just a few hours before the deadline (thanks to Domino Data Lab).</a:t>
            </a:r>
          </a:p>
          <a:p>
            <a:pPr lvl="1"/>
            <a:r>
              <a:rPr lang="en-US" smtClean="0"/>
              <a:t>Top 2% finish (our best result so far).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198887"/>
            <a:ext cx="1231900" cy="1397000"/>
          </a:xfrm>
        </p:spPr>
      </p:pic>
    </p:spTree>
    <p:extLst>
      <p:ext uri="{BB962C8B-B14F-4D97-AF65-F5344CB8AC3E}">
        <p14:creationId xmlns:p14="http://schemas.microsoft.com/office/powerpoint/2010/main" val="20013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Joining H2O.ai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952901"/>
            <a:ext cx="5400000" cy="37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9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of Benefits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</a:t>
            </a:r>
          </a:p>
          <a:p>
            <a:pPr lvl="1"/>
            <a:r>
              <a:rPr lang="en-US" dirty="0" smtClean="0"/>
              <a:t>Identify data science skills </a:t>
            </a:r>
            <a:r>
              <a:rPr lang="en-US" dirty="0" smtClean="0"/>
              <a:t>gap.</a:t>
            </a:r>
            <a:endParaRPr lang="en-US" dirty="0" smtClean="0"/>
          </a:p>
          <a:p>
            <a:pPr lvl="1"/>
            <a:r>
              <a:rPr lang="en-US" dirty="0" smtClean="0"/>
              <a:t>Learn quickly from the </a:t>
            </a:r>
            <a:r>
              <a:rPr lang="en-US" dirty="0" smtClean="0"/>
              <a:t>community.</a:t>
            </a:r>
            <a:endParaRPr lang="en-US" dirty="0" smtClean="0"/>
          </a:p>
          <a:p>
            <a:pPr lvl="1"/>
            <a:r>
              <a:rPr lang="en-US" dirty="0" smtClean="0"/>
              <a:t>Expand your </a:t>
            </a:r>
            <a:r>
              <a:rPr lang="en-US" dirty="0" smtClean="0"/>
              <a:t>network.</a:t>
            </a:r>
            <a:endParaRPr lang="en-US" dirty="0" smtClean="0"/>
          </a:p>
          <a:p>
            <a:pPr lvl="1"/>
            <a:r>
              <a:rPr lang="en-US" dirty="0" smtClean="0"/>
              <a:t>Prepare yourself for real-life data </a:t>
            </a:r>
            <a:r>
              <a:rPr lang="en-US" dirty="0" smtClean="0"/>
              <a:t>challenges.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Indirect</a:t>
            </a:r>
          </a:p>
          <a:p>
            <a:pPr lvl="1"/>
            <a:r>
              <a:rPr lang="en-US" dirty="0" smtClean="0"/>
              <a:t>You also learn non-ML skills along </a:t>
            </a:r>
            <a:r>
              <a:rPr lang="en-US" smtClean="0"/>
              <a:t>the </a:t>
            </a:r>
            <a:r>
              <a:rPr lang="en-US" smtClean="0"/>
              <a:t>way.</a:t>
            </a:r>
            <a:endParaRPr lang="en-US" dirty="0" smtClean="0"/>
          </a:p>
          <a:p>
            <a:pPr lvl="1"/>
            <a:r>
              <a:rPr lang="en-US" dirty="0" smtClean="0"/>
              <a:t>You learn to build small data products (e.g. graph, web app, REST API) and help others gain insight.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7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Strata Hadoop London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Model stacking and </a:t>
            </a:r>
            <a:r>
              <a:rPr lang="en-US" dirty="0" smtClean="0"/>
              <a:t>parameters </a:t>
            </a:r>
            <a:r>
              <a:rPr lang="en-US" dirty="0"/>
              <a:t>tuning.”</a:t>
            </a:r>
          </a:p>
          <a:p>
            <a:pPr lvl="1"/>
            <a:r>
              <a:rPr lang="en-US" dirty="0" smtClean="0"/>
              <a:t>Wednesday </a:t>
            </a:r>
            <a:r>
              <a:rPr lang="en-US" dirty="0" smtClean="0"/>
              <a:t>1 June</a:t>
            </a:r>
          </a:p>
          <a:p>
            <a:pPr lvl="1"/>
            <a:r>
              <a:rPr lang="en-US" dirty="0" smtClean="0"/>
              <a:t>7pm</a:t>
            </a:r>
          </a:p>
          <a:p>
            <a:pPr lvl="1"/>
            <a:r>
              <a:rPr lang="en-US" dirty="0" smtClean="0"/>
              <a:t>LondonR at Strata</a:t>
            </a:r>
          </a:p>
          <a:p>
            <a:pPr lvl="1"/>
            <a:r>
              <a:rPr lang="en-US" dirty="0" smtClean="0"/>
              <a:t>Free </a:t>
            </a:r>
            <a:r>
              <a:rPr lang="en-US" dirty="0" smtClean="0"/>
              <a:t>event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Generalised</a:t>
            </a:r>
            <a:r>
              <a:rPr lang="en-US" dirty="0"/>
              <a:t> Low Rank </a:t>
            </a:r>
            <a:r>
              <a:rPr lang="en-US" dirty="0" smtClean="0"/>
              <a:t>Models.”</a:t>
            </a:r>
            <a:endParaRPr lang="en-US" dirty="0" smtClean="0"/>
          </a:p>
          <a:p>
            <a:pPr lvl="1"/>
            <a:r>
              <a:rPr lang="en-US" dirty="0" smtClean="0"/>
              <a:t>Thursday </a:t>
            </a:r>
            <a:r>
              <a:rPr lang="en-US" dirty="0" smtClean="0"/>
              <a:t>2 June</a:t>
            </a:r>
          </a:p>
          <a:p>
            <a:pPr lvl="1"/>
            <a:r>
              <a:rPr lang="en-US" dirty="0" smtClean="0"/>
              <a:t>2pm</a:t>
            </a:r>
          </a:p>
          <a:p>
            <a:pPr lvl="1"/>
            <a:r>
              <a:rPr lang="en-US" dirty="0" smtClean="0"/>
              <a:t>Strata Hadoop main </a:t>
            </a:r>
            <a:r>
              <a:rPr lang="en-US" dirty="0" smtClean="0"/>
              <a:t>conference event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Thank You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London Kaggle Meetup </a:t>
            </a:r>
            <a:r>
              <a:rPr lang="en-US" dirty="0" err="1" smtClean="0"/>
              <a:t>Organisers</a:t>
            </a:r>
            <a:endParaRPr lang="en-US" dirty="0" smtClean="0"/>
          </a:p>
          <a:p>
            <a:r>
              <a:rPr lang="en-US" dirty="0" err="1" smtClean="0"/>
              <a:t>Mickael</a:t>
            </a:r>
            <a:endParaRPr lang="en-US" dirty="0" smtClean="0"/>
          </a:p>
          <a:p>
            <a:r>
              <a:rPr lang="en-US" dirty="0" err="1" smtClean="0"/>
              <a:t>Marios</a:t>
            </a:r>
            <a:endParaRPr lang="en-US" dirty="0" smtClean="0"/>
          </a:p>
          <a:p>
            <a:r>
              <a:rPr lang="en-US" dirty="0" smtClean="0"/>
              <a:t>You (Kagglers)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Prof. Dragan </a:t>
            </a:r>
            <a:r>
              <a:rPr lang="en-US" err="1" smtClean="0"/>
              <a:t>Savic</a:t>
            </a:r>
            <a:r>
              <a:rPr lang="en-US" smtClean="0"/>
              <a:t> (supervisor at </a:t>
            </a:r>
            <a:r>
              <a:rPr lang="en-US" err="1" smtClean="0"/>
              <a:t>uni.</a:t>
            </a:r>
            <a:r>
              <a:rPr lang="en-US" smtClean="0"/>
              <a:t> of Exeter)</a:t>
            </a:r>
          </a:p>
          <a:p>
            <a:r>
              <a:rPr lang="en-US" smtClean="0"/>
              <a:t>Mango Solutions</a:t>
            </a:r>
          </a:p>
          <a:p>
            <a:r>
              <a:rPr lang="en-US" smtClean="0"/>
              <a:t>Virgin Media</a:t>
            </a:r>
          </a:p>
          <a:p>
            <a:r>
              <a:rPr lang="en-US" smtClean="0"/>
              <a:t>Domino Data Lab</a:t>
            </a:r>
          </a:p>
          <a:p>
            <a:r>
              <a:rPr lang="en-US" smtClean="0"/>
              <a:t>H2O.ai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Any 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smtClean="0">
                <a:hlinkClick r:id="rId3"/>
              </a:rPr>
              <a:t>github.com/woobe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Links (All Slides)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github.com/h2oai/h2o-meetups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H2O </a:t>
            </a:r>
            <a:r>
              <a:rPr lang="en-US" smtClean="0"/>
              <a:t>in London</a:t>
            </a:r>
          </a:p>
          <a:p>
            <a:pPr lvl="1"/>
            <a:r>
              <a:rPr lang="en-US" smtClean="0"/>
              <a:t>Coming soon</a:t>
            </a:r>
            <a:r>
              <a:rPr lang="en-US" smtClean="0"/>
              <a:t>!</a:t>
            </a:r>
          </a:p>
          <a:p>
            <a:pPr lvl="2"/>
            <a:r>
              <a:rPr lang="en-US" smtClean="0"/>
              <a:t>Meetups</a:t>
            </a:r>
          </a:p>
          <a:p>
            <a:pPr lvl="2"/>
            <a:r>
              <a:rPr lang="en-US" smtClean="0"/>
              <a:t>Office</a:t>
            </a:r>
            <a:endParaRPr lang="en-US" smtClean="0"/>
          </a:p>
          <a:p>
            <a:pPr lvl="1"/>
            <a:r>
              <a:rPr lang="en-US" smtClean="0"/>
              <a:t>We’re hiring!</a:t>
            </a:r>
          </a:p>
          <a:p>
            <a:pPr lvl="1"/>
            <a:r>
              <a:rPr lang="en-US" smtClean="0">
                <a:hlinkClick r:id="rId5"/>
              </a:rPr>
              <a:t>www.h2o.ai/careers</a:t>
            </a:r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happened</a:t>
            </a:r>
            <a:endParaRPr lang="en-US" dirty="0"/>
          </a:p>
          <a:p>
            <a:pPr lvl="1"/>
            <a:r>
              <a:rPr lang="en-US" dirty="0" smtClean="0"/>
              <a:t>Things </a:t>
            </a:r>
            <a:r>
              <a:rPr lang="en-US" dirty="0"/>
              <a:t>I did since I started participating in Kaggle competitions.</a:t>
            </a:r>
          </a:p>
          <a:p>
            <a:pPr lvl="1"/>
            <a:r>
              <a:rPr lang="en-US" dirty="0" smtClean="0"/>
              <a:t>New opportunities </a:t>
            </a:r>
            <a:r>
              <a:rPr lang="en-US" dirty="0"/>
              <a:t>– results of new skills and </a:t>
            </a:r>
            <a:r>
              <a:rPr lang="en-US" dirty="0" smtClean="0"/>
              <a:t>friends.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59818"/>
            <a:ext cx="4038600" cy="247473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MOOC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first Massive Open Online Courses.</a:t>
            </a:r>
          </a:p>
          <a:p>
            <a:pPr lvl="1"/>
            <a:r>
              <a:rPr lang="en-US" dirty="0" smtClean="0"/>
              <a:t>Met some new friends.</a:t>
            </a:r>
          </a:p>
          <a:p>
            <a:pPr lvl="1"/>
            <a:r>
              <a:rPr lang="en-US" dirty="0" smtClean="0"/>
              <a:t>Decided to collaborate for fun.</a:t>
            </a:r>
          </a:p>
          <a:p>
            <a:pPr lvl="1"/>
            <a:r>
              <a:rPr lang="en-US" dirty="0" smtClean="0"/>
              <a:t>“How about Kaggle?”</a:t>
            </a:r>
          </a:p>
          <a:p>
            <a:pPr lvl="1"/>
            <a:r>
              <a:rPr lang="en-US" dirty="0" smtClean="0"/>
              <a:t>“What is Kaggle</a:t>
            </a:r>
            <a:r>
              <a:rPr lang="en-US" dirty="0"/>
              <a:t>?”</a:t>
            </a:r>
          </a:p>
          <a:p>
            <a:pPr lvl="1"/>
            <a:endParaRPr 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2712"/>
            <a:ext cx="4038600" cy="3028950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Kaggle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time in my life</a:t>
            </a:r>
          </a:p>
          <a:p>
            <a:pPr lvl="1"/>
            <a:r>
              <a:rPr lang="en-US" dirty="0" smtClean="0"/>
              <a:t>Supervised learning</a:t>
            </a:r>
          </a:p>
          <a:p>
            <a:pPr lvl="2"/>
            <a:r>
              <a:rPr lang="en-US" dirty="0" smtClean="0"/>
              <a:t>Random Forest</a:t>
            </a:r>
          </a:p>
          <a:p>
            <a:pPr lvl="2"/>
            <a:r>
              <a:rPr lang="en-US" dirty="0" smtClean="0"/>
              <a:t>Support Vector Machine</a:t>
            </a:r>
          </a:p>
          <a:p>
            <a:pPr lvl="2"/>
            <a:r>
              <a:rPr lang="en-US" dirty="0" smtClean="0"/>
              <a:t>Neural Networks</a:t>
            </a:r>
          </a:p>
          <a:p>
            <a:pPr lvl="1"/>
            <a:r>
              <a:rPr lang="en-US" dirty="0" smtClean="0"/>
              <a:t>Train, Validate &amp; Predict.</a:t>
            </a:r>
          </a:p>
          <a:p>
            <a:pPr lvl="1"/>
            <a:r>
              <a:rPr lang="en-US" dirty="0" smtClean="0"/>
              <a:t>“Is it black magic?”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30" y="1200150"/>
            <a:ext cx="2698140" cy="3394075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Kaggle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“Hey Joe, you are a nice guy but we can’t work together.”</a:t>
            </a:r>
          </a:p>
          <a:p>
            <a:pPr lvl="1"/>
            <a:r>
              <a:rPr lang="en-US" dirty="0" smtClean="0"/>
              <a:t>“You love MATLAB so much. You even call yourself @matlabulous on twitter!”</a:t>
            </a:r>
          </a:p>
          <a:p>
            <a:pPr lvl="1"/>
            <a:r>
              <a:rPr lang="en-US" dirty="0" smtClean="0"/>
              <a:t>“We prefer R/Python.”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I kept using MATLAB</a:t>
            </a:r>
          </a:p>
          <a:p>
            <a:pPr lvl="1"/>
            <a:r>
              <a:rPr lang="en-US" dirty="0" smtClean="0"/>
              <a:t>Lone wolf</a:t>
            </a:r>
            <a:endParaRPr lang="en-US" dirty="0"/>
          </a:p>
          <a:p>
            <a:pPr lvl="1"/>
            <a:r>
              <a:rPr lang="en-US" dirty="0" smtClean="0"/>
              <a:t>No collaboration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25" y="3175536"/>
            <a:ext cx="1079500" cy="13335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Skills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Obvious skills gap:</a:t>
            </a:r>
            <a:endParaRPr lang="is-IS"/>
          </a:p>
          <a:p>
            <a:pPr lvl="1"/>
            <a:r>
              <a:rPr lang="is-IS" smtClean="0"/>
              <a:t>Open-source Programming langauges</a:t>
            </a:r>
          </a:p>
          <a:p>
            <a:pPr lvl="1"/>
            <a:r>
              <a:rPr lang="is-IS"/>
              <a:t>Machine learning </a:t>
            </a:r>
            <a:r>
              <a:rPr lang="is-IS" smtClean="0"/>
              <a:t>techniques</a:t>
            </a:r>
          </a:p>
          <a:p>
            <a:pPr lvl="1"/>
            <a:r>
              <a:rPr lang="is-IS" smtClean="0"/>
              <a:t>Collaboration</a:t>
            </a:r>
            <a:endParaRPr lang="is-IS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Kind of related</a:t>
            </a:r>
          </a:p>
          <a:p>
            <a:pPr lvl="1"/>
            <a:r>
              <a:rPr lang="en-US" dirty="0" smtClean="0"/>
              <a:t>Data visualisation</a:t>
            </a:r>
          </a:p>
          <a:p>
            <a:pPr lvl="1"/>
            <a:r>
              <a:rPr lang="en-US" dirty="0" smtClean="0"/>
              <a:t>Handling large datasets</a:t>
            </a:r>
          </a:p>
          <a:p>
            <a:pPr lvl="1"/>
            <a:r>
              <a:rPr lang="en-US" dirty="0" smtClean="0"/>
              <a:t>Explaining results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200151"/>
            <a:ext cx="8229600" cy="872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That competition was a good wake up call.</a:t>
            </a:r>
            <a:endParaRPr lang="is-IS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MATLAB to R/Python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7640384"/>
              </p:ext>
            </p:extLst>
          </p:nvPr>
        </p:nvGraphicFramePr>
        <p:xfrm>
          <a:off x="457200" y="1200150"/>
          <a:ext cx="8229600" cy="3312160"/>
        </p:xfrm>
        <a:graphic>
          <a:graphicData uri="http://schemas.openxmlformats.org/drawingml/2006/table">
            <a:tbl>
              <a:tblPr firstRow="1" bandRow="1"/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MATLAB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Python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Neural</a:t>
                      </a:r>
                      <a:r>
                        <a:rPr lang="en-US" b="0" baseline="0" dirty="0" smtClean="0"/>
                        <a:t> Networks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Random Forest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SVM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Other Machine</a:t>
                      </a:r>
                      <a:r>
                        <a:rPr lang="en-US" b="0" baseline="0" dirty="0" smtClean="0"/>
                        <a:t> Learning Libraries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Toolboxes</a:t>
                      </a:r>
                      <a:r>
                        <a:rPr lang="en-US" baseline="0" dirty="0" smtClean="0"/>
                        <a:t> (commercial + open source)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Scikit-learn</a:t>
                      </a:r>
                      <a:r>
                        <a:rPr lang="en-US" baseline="0" dirty="0" smtClean="0"/>
                        <a:t> and many 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CRAN, GitHub</a:t>
                      </a:r>
                    </a:p>
                    <a:p>
                      <a:pPr algn="ctr"/>
                      <a:r>
                        <a:rPr lang="en-US" dirty="0" smtClean="0"/>
                        <a:t>(A LOT!)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Data Visualisation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 wasn’t good at it anyway </a:t>
                      </a:r>
                      <a:r>
                        <a:rPr lang="is-IS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Matplotlib</a:t>
                      </a:r>
                    </a:p>
                    <a:p>
                      <a:pPr algn="ctr"/>
                      <a:r>
                        <a:rPr lang="en-US" dirty="0" smtClean="0"/>
                        <a:t>(plus a lot more since then)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ggplot2</a:t>
                      </a:r>
                      <a:r>
                        <a:rPr lang="en-US" baseline="0" dirty="0" smtClean="0"/>
                        <a:t> (WOW!)</a:t>
                      </a:r>
                    </a:p>
                    <a:p>
                      <a:pPr algn="ctr"/>
                      <a:r>
                        <a:rPr lang="en-US" baseline="0" dirty="0" smtClean="0"/>
                        <a:t>(plus a lot more since then)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people do with R?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529"/>
            <a:ext cx="4038600" cy="266931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90062"/>
            <a:ext cx="4038600" cy="2014251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08125" y="4310949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James Cheshire, UCL</a:t>
            </a:r>
          </a:p>
          <a:p>
            <a:pPr algn="ctr"/>
            <a:r>
              <a:rPr lang="en-US" dirty="0" smtClean="0">
                <a:hlinkClick r:id="rId4"/>
              </a:rPr>
              <a:t>Link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94316" y="4310949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Paul Butler, Facebook</a:t>
            </a:r>
          </a:p>
          <a:p>
            <a:pPr algn="ctr"/>
            <a:r>
              <a:rPr lang="en-US" dirty="0" smtClean="0">
                <a:hlinkClick r:id="rId5"/>
              </a:rPr>
              <a:t>Link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670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6600</TotalTime>
  <Words>911</Words>
  <Application>Microsoft Macintosh PowerPoint</Application>
  <PresentationFormat>On-screen Show (16:9)</PresentationFormat>
  <Paragraphs>271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Courier New</vt:lpstr>
      <vt:lpstr>Times New Roman</vt:lpstr>
      <vt:lpstr>Wingdings</vt:lpstr>
      <vt:lpstr>Arial</vt:lpstr>
      <vt:lpstr>Custom Design</vt:lpstr>
      <vt:lpstr>Kaggle Competitions, New Friends, New Skills and New Opportunities</vt:lpstr>
      <vt:lpstr>About Me</vt:lpstr>
      <vt:lpstr>About This Talk</vt:lpstr>
      <vt:lpstr>First MOOC Experience</vt:lpstr>
      <vt:lpstr>First Kaggle Experience</vt:lpstr>
      <vt:lpstr>First Kaggle Experience</vt:lpstr>
      <vt:lpstr>Identifying Skills Gap</vt:lpstr>
      <vt:lpstr>From MATLAB to R/Python</vt:lpstr>
      <vt:lpstr>What can people do with R?</vt:lpstr>
      <vt:lpstr>Filling the Skills Gap</vt:lpstr>
      <vt:lpstr>Learning from other Kagglers</vt:lpstr>
      <vt:lpstr>Side Project 1 – Crime Data Viz</vt:lpstr>
      <vt:lpstr>Other Side Projects</vt:lpstr>
      <vt:lpstr>Open Up Myself</vt:lpstr>
      <vt:lpstr>New Opportunities</vt:lpstr>
      <vt:lpstr>New Opportunities</vt:lpstr>
      <vt:lpstr>New Friends</vt:lpstr>
      <vt:lpstr>About Domino and H2O</vt:lpstr>
      <vt:lpstr>More Opportunities</vt:lpstr>
      <vt:lpstr>More Opportunities</vt:lpstr>
      <vt:lpstr>Becoming a Data Scientist</vt:lpstr>
      <vt:lpstr>London Kagglers Assemble</vt:lpstr>
      <vt:lpstr>London Kagglers Assemble</vt:lpstr>
      <vt:lpstr>Joining H2O.ai</vt:lpstr>
      <vt:lpstr>Summary of Benefits</vt:lpstr>
      <vt:lpstr>Strata Hadoop London</vt:lpstr>
      <vt:lpstr>Big Thank You</vt:lpstr>
      <vt:lpstr>Any Questions?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363</cp:revision>
  <cp:lastPrinted>2016-01-16T20:46:46Z</cp:lastPrinted>
  <dcterms:created xsi:type="dcterms:W3CDTF">2015-09-15T15:26:47Z</dcterms:created>
  <dcterms:modified xsi:type="dcterms:W3CDTF">2016-05-17T17:02:17Z</dcterms:modified>
</cp:coreProperties>
</file>